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258" r:id="rId3"/>
    <p:sldId id="259" r:id="rId4"/>
    <p:sldId id="294" r:id="rId5"/>
    <p:sldId id="287" r:id="rId6"/>
    <p:sldId id="289" r:id="rId7"/>
    <p:sldId id="279" r:id="rId8"/>
    <p:sldId id="271" r:id="rId9"/>
    <p:sldId id="276" r:id="rId10"/>
    <p:sldId id="278" r:id="rId11"/>
    <p:sldId id="288" r:id="rId12"/>
    <p:sldId id="281" r:id="rId13"/>
    <p:sldId id="272" r:id="rId14"/>
    <p:sldId id="273" r:id="rId15"/>
    <p:sldId id="298" r:id="rId16"/>
    <p:sldId id="292" r:id="rId17"/>
    <p:sldId id="291" r:id="rId18"/>
    <p:sldId id="295" r:id="rId19"/>
    <p:sldId id="296" r:id="rId20"/>
    <p:sldId id="283" r:id="rId21"/>
    <p:sldId id="270" r:id="rId22"/>
    <p:sldId id="282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D7B"/>
    <a:srgbClr val="A59D96"/>
    <a:srgbClr val="E8C39B"/>
    <a:srgbClr val="FFE8B9"/>
    <a:srgbClr val="FFD097"/>
    <a:srgbClr val="FFDCB0"/>
    <a:srgbClr val="94A686"/>
    <a:srgbClr val="AD8B85"/>
    <a:srgbClr val="F4E7B8"/>
    <a:srgbClr val="F6E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3" autoAdjust="0"/>
    <p:restoredTop sz="93520" autoAdjust="0"/>
  </p:normalViewPr>
  <p:slideViewPr>
    <p:cSldViewPr>
      <p:cViewPr>
        <p:scale>
          <a:sx n="66" d="100"/>
          <a:sy n="66" d="100"/>
        </p:scale>
        <p:origin x="474" y="342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3HrgdHDO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E48DB6-4888-4E9D-BD98-1A460F1B4999}"/>
              </a:ext>
            </a:extLst>
          </p:cNvPr>
          <p:cNvGrpSpPr/>
          <p:nvPr/>
        </p:nvGrpSpPr>
        <p:grpSpPr>
          <a:xfrm>
            <a:off x="10534484" y="1562100"/>
            <a:ext cx="1676400" cy="2364711"/>
            <a:chOff x="8610600" y="1515021"/>
            <a:chExt cx="1267166" cy="17874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2BD5A9-8305-4934-80B3-4029DE37C63D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52983DB-76A1-466F-8BED-FAC487BE9EAD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E9EAEB1-F773-4131-8F54-37A83F448D72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19632D-B308-4A1C-AFE7-203DBEE4A617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E55D9980-8ED0-4019-B6E5-BF9A1D609CF4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2D91A3C-9FA7-44B5-9952-348A3FFFB5AE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BA0943B-C2A7-4E30-8EAD-10F558027542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6D33DF-87B6-4EE4-98BA-30558A3C3D15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3AAD6C-F5C9-4C28-A20E-E0BD80426757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06A8081-D7BB-401F-B9BC-2E814F55AB05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6233C6C-BF9A-40D1-9729-A0C8B3172B4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0" name="사각형: 잘린 대각선 방향 모서리 69">
                <a:extLst>
                  <a:ext uri="{FF2B5EF4-FFF2-40B4-BE49-F238E27FC236}">
                    <a16:creationId xmlns:a16="http://schemas.microsoft.com/office/drawing/2014/main" id="{5FFC83E5-7287-4F2D-BEC7-35987A09EC15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FDBCFF-9F50-4F7E-90A4-D7901F0BA827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75E080-5E63-4C3A-8F6F-9CF0AE6E56AA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3C6EC0EE-868E-4A39-9C74-F68FDE53B0F3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F63B5EBA-E9F9-4DCD-9484-59C1A85C014A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EA1396A-CFC5-4579-8E67-B1C2E627922A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F18BD812-CF64-478B-96B7-FF360A99C9EF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사각형: 잘린 위쪽 모서리 9">
                  <a:extLst>
                    <a:ext uri="{FF2B5EF4-FFF2-40B4-BE49-F238E27FC236}">
                      <a16:creationId xmlns:a16="http://schemas.microsoft.com/office/drawing/2014/main" id="{601E448F-9613-493A-B585-8D143C12B6B9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A0697B-FA03-43CC-B937-8334E880FF54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8A4A1AC-149A-48AF-95E1-8EBC921B2AEF}"/>
              </a:ext>
            </a:extLst>
          </p:cNvPr>
          <p:cNvGrpSpPr/>
          <p:nvPr/>
        </p:nvGrpSpPr>
        <p:grpSpPr>
          <a:xfrm>
            <a:off x="10524545" y="4523761"/>
            <a:ext cx="1676400" cy="2364711"/>
            <a:chOff x="8610600" y="1515021"/>
            <a:chExt cx="1267166" cy="178745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834E3CA-7D3B-487B-AAAE-0089BF4B0E1E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095D0499-C7A4-4FC5-92B0-71EF1F91EAF3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7AF98CC0-73A2-4A6C-972E-4D79031F47BB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E71567F-538C-4F4F-A651-892B23BFB2A3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잘린 대각선 방향 모서리 162">
              <a:extLst>
                <a:ext uri="{FF2B5EF4-FFF2-40B4-BE49-F238E27FC236}">
                  <a16:creationId xmlns:a16="http://schemas.microsoft.com/office/drawing/2014/main" id="{E627F1C9-5805-4AB6-98F1-7A93DD04FC3C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5A149FBC-797D-4238-AE92-7443000816B1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D564E6AC-1FD1-4669-9682-9F837D771389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EA3CEC5-81F7-461F-BFD8-F06161595436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7C099975-8111-424D-BC33-57F128556C0E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B90AA58-5C7E-4F98-96F5-EF813A7E4D2B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7BB7DFCC-A90E-46D3-8CA7-44C986247B3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74" name="사각형: 잘린 대각선 방향 모서리 173">
                <a:extLst>
                  <a:ext uri="{FF2B5EF4-FFF2-40B4-BE49-F238E27FC236}">
                    <a16:creationId xmlns:a16="http://schemas.microsoft.com/office/drawing/2014/main" id="{E0E458AD-82AC-4196-B878-7796A818EC32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41298C7-587A-40A3-88F7-B32E22868532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783B2BA8-1A60-48FF-937E-6D51C4D39FA3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78F91975-62D6-40BB-837F-57FD028F0930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B465FB52-7A06-49E7-9692-D0DAE81C0395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0052C077-1ADE-48DA-9A95-6D78CA365AE9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969B2C5-9F2D-4D26-B88D-EB8E745DAE96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9" name="사각형: 잘린 위쪽 모서리 168">
                  <a:extLst>
                    <a:ext uri="{FF2B5EF4-FFF2-40B4-BE49-F238E27FC236}">
                      <a16:creationId xmlns:a16="http://schemas.microsoft.com/office/drawing/2014/main" id="{27BE3132-7F0D-4537-ABCF-59F5611BC535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0037443-F1C7-43B0-AF53-F8ABCAFDE44A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64F0198-8CA3-4BF1-B0F0-D27795E6FA2A}"/>
              </a:ext>
            </a:extLst>
          </p:cNvPr>
          <p:cNvGrpSpPr/>
          <p:nvPr/>
        </p:nvGrpSpPr>
        <p:grpSpPr>
          <a:xfrm>
            <a:off x="10493963" y="7403195"/>
            <a:ext cx="1676400" cy="2364711"/>
            <a:chOff x="8610600" y="1515021"/>
            <a:chExt cx="1267166" cy="178745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A602AA69-28FF-4CF6-B3B0-94D81DD8A236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F3502EDD-02D2-43D9-AE64-852CC4754DAE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16E3FCC7-B21C-4CBD-B6FC-E2AA5F4369D9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A5E0911-D300-4A66-87A7-2961FE9E5A6E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잘린 대각선 방향 모서리 187">
              <a:extLst>
                <a:ext uri="{FF2B5EF4-FFF2-40B4-BE49-F238E27FC236}">
                  <a16:creationId xmlns:a16="http://schemas.microsoft.com/office/drawing/2014/main" id="{FD0E7C56-D769-4FE4-816B-094FCB854B76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DE9A334-CB3A-4170-B5AF-CA6B7BA0AEE8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9DB344CC-9891-4D93-99F8-ED3666F519C7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58441A23-4FF5-4A9A-BDB7-E82DA2F82EE7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7E6E4B65-3AE6-467F-838A-2A8DDC45A053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5D4C7A78-5E28-4082-9792-DA339CF0DCEA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98E90BB9-4D36-48C4-9BEA-34A36C048220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9" name="사각형: 잘린 대각선 방향 모서리 198">
                <a:extLst>
                  <a:ext uri="{FF2B5EF4-FFF2-40B4-BE49-F238E27FC236}">
                    <a16:creationId xmlns:a16="http://schemas.microsoft.com/office/drawing/2014/main" id="{05E00311-40A3-4E60-883F-94DF6A8BAEA7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55E08310-2ECF-44EF-BBFB-D4CA7EF26335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BB4D3C6C-30A8-4A95-B301-A3C5342827A8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6885B326-691D-4B11-ABE4-9B76D5C6C9EF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95" name="직사각형 194">
                    <a:extLst>
                      <a:ext uri="{FF2B5EF4-FFF2-40B4-BE49-F238E27FC236}">
                        <a16:creationId xmlns:a16="http://schemas.microsoft.com/office/drawing/2014/main" id="{4A74D888-7F66-469D-9A7C-E1FD23883821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직사각형 195">
                    <a:extLst>
                      <a:ext uri="{FF2B5EF4-FFF2-40B4-BE49-F238E27FC236}">
                        <a16:creationId xmlns:a16="http://schemas.microsoft.com/office/drawing/2014/main" id="{5536F1EB-D5F7-4C26-B42F-6FD59CCD8943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8D82DD3F-ED45-4494-91F8-22C08E5F43FD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4" name="사각형: 잘린 위쪽 모서리 193">
                  <a:extLst>
                    <a:ext uri="{FF2B5EF4-FFF2-40B4-BE49-F238E27FC236}">
                      <a16:creationId xmlns:a16="http://schemas.microsoft.com/office/drawing/2014/main" id="{D24C84B0-7FD0-484B-9482-34199B440744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1F9F3C2-9FBA-4F24-ADD2-6BEF896A4105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8D0F872-41A7-4BC9-9DD8-798C49722DDC}"/>
              </a:ext>
            </a:extLst>
          </p:cNvPr>
          <p:cNvGrpSpPr/>
          <p:nvPr/>
        </p:nvGrpSpPr>
        <p:grpSpPr>
          <a:xfrm>
            <a:off x="4237949" y="1788089"/>
            <a:ext cx="6462164" cy="3153752"/>
            <a:chOff x="4237949" y="1515020"/>
            <a:chExt cx="6462164" cy="31537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E46A012-E23F-48FC-BEC0-BADAC77ED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53" y="2157344"/>
              <a:ext cx="1525316" cy="2511428"/>
            </a:xfrm>
            <a:prstGeom prst="rect">
              <a:avLst/>
            </a:prstGeom>
          </p:spPr>
        </p:pic>
        <p:sp>
          <p:nvSpPr>
            <p:cNvPr id="223" name="Object 6">
              <a:extLst>
                <a:ext uri="{FF2B5EF4-FFF2-40B4-BE49-F238E27FC236}">
                  <a16:creationId xmlns:a16="http://schemas.microsoft.com/office/drawing/2014/main" id="{D51A4E1E-C0A3-4EAF-88D0-2ADF60CD7C4D}"/>
                </a:ext>
              </a:extLst>
            </p:cNvPr>
            <p:cNvSpPr txBox="1"/>
            <p:nvPr/>
          </p:nvSpPr>
          <p:spPr>
            <a:xfrm>
              <a:off x="4237949" y="1515020"/>
              <a:ext cx="3306870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기본 </a:t>
              </a: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스탯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C9C81F-BD99-4368-83DB-753DFBD8717E}"/>
                </a:ext>
              </a:extLst>
            </p:cNvPr>
            <p:cNvSpPr txBox="1"/>
            <p:nvPr/>
          </p:nvSpPr>
          <p:spPr>
            <a:xfrm>
              <a:off x="4751882" y="2381888"/>
              <a:ext cx="5948231" cy="226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무기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두개의 권총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사거리</a:t>
              </a:r>
              <a:r>
                <a:rPr lang="en-US" altLang="ko-KR" sz="2400" dirty="0"/>
                <a:t>:</a:t>
              </a:r>
              <a:r>
                <a:rPr lang="ko-KR" altLang="en-US" sz="2400" dirty="0"/>
                <a:t> 중거리</a:t>
              </a:r>
              <a:r>
                <a:rPr lang="en-US" altLang="ko-KR" sz="2400" dirty="0"/>
                <a:t>(10</a:t>
              </a:r>
              <a:r>
                <a:rPr lang="ko-KR" altLang="en-US" sz="2400" dirty="0"/>
                <a:t>칸</a:t>
              </a:r>
              <a:r>
                <a:rPr lang="en-US" altLang="ko-KR" sz="2400" dirty="0"/>
                <a:t>)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투사체 발사 형태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일자형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최대 장전 수</a:t>
              </a:r>
              <a:r>
                <a:rPr lang="en-US" altLang="ko-KR" sz="2400" dirty="0"/>
                <a:t>: 3</a:t>
              </a:r>
              <a:endParaRPr lang="ko-KR" altLang="en-US" sz="2400" dirty="0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31A93F9-E888-460E-A243-0818443C0408}"/>
              </a:ext>
            </a:extLst>
          </p:cNvPr>
          <p:cNvGrpSpPr/>
          <p:nvPr/>
        </p:nvGrpSpPr>
        <p:grpSpPr>
          <a:xfrm>
            <a:off x="3951086" y="5493568"/>
            <a:ext cx="6749027" cy="1326332"/>
            <a:chOff x="3951086" y="5067300"/>
            <a:chExt cx="6749027" cy="1326332"/>
          </a:xfrm>
        </p:grpSpPr>
        <p:sp>
          <p:nvSpPr>
            <p:cNvPr id="232" name="Object 6">
              <a:extLst>
                <a:ext uri="{FF2B5EF4-FFF2-40B4-BE49-F238E27FC236}">
                  <a16:creationId xmlns:a16="http://schemas.microsoft.com/office/drawing/2014/main" id="{B81A01C8-990E-4D25-988A-65E1F0DA8B61}"/>
                </a:ext>
              </a:extLst>
            </p:cNvPr>
            <p:cNvSpPr txBox="1"/>
            <p:nvPr/>
          </p:nvSpPr>
          <p:spPr>
            <a:xfrm>
              <a:off x="3951086" y="506730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85DBDC6-2827-41A2-8E8F-B73AFE0BE57C}"/>
                </a:ext>
              </a:extLst>
            </p:cNvPr>
            <p:cNvSpPr txBox="1"/>
            <p:nvPr/>
          </p:nvSpPr>
          <p:spPr>
            <a:xfrm>
              <a:off x="4751882" y="5931967"/>
              <a:ext cx="594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권총을 </a:t>
              </a:r>
              <a:r>
                <a:rPr lang="en-US" altLang="ko-KR" sz="2400" dirty="0"/>
                <a:t>6</a:t>
              </a:r>
              <a:r>
                <a:rPr lang="ko-KR" altLang="en-US" sz="2400" dirty="0"/>
                <a:t>발 발사 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9665869F-0B70-4CAA-83E6-D02419B12AF8}"/>
              </a:ext>
            </a:extLst>
          </p:cNvPr>
          <p:cNvGrpSpPr/>
          <p:nvPr/>
        </p:nvGrpSpPr>
        <p:grpSpPr>
          <a:xfrm>
            <a:off x="4551675" y="7575960"/>
            <a:ext cx="6259880" cy="1931444"/>
            <a:chOff x="4575929" y="7927020"/>
            <a:chExt cx="6259880" cy="1931444"/>
          </a:xfrm>
        </p:grpSpPr>
        <p:sp>
          <p:nvSpPr>
            <p:cNvPr id="240" name="Object 6">
              <a:extLst>
                <a:ext uri="{FF2B5EF4-FFF2-40B4-BE49-F238E27FC236}">
                  <a16:creationId xmlns:a16="http://schemas.microsoft.com/office/drawing/2014/main" id="{C8FF37C0-F0D0-4DB0-A5B1-5BC90FCE60E6}"/>
                </a:ext>
              </a:extLst>
            </p:cNvPr>
            <p:cNvSpPr txBox="1"/>
            <p:nvPr/>
          </p:nvSpPr>
          <p:spPr>
            <a:xfrm>
              <a:off x="4575929" y="792702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E728410-5ECA-4FFE-92A4-0B5307DDCDF1}"/>
                </a:ext>
              </a:extLst>
            </p:cNvPr>
            <p:cNvSpPr txBox="1"/>
            <p:nvPr/>
          </p:nvSpPr>
          <p:spPr>
            <a:xfrm>
              <a:off x="4751882" y="8796635"/>
              <a:ext cx="608392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</a:t>
              </a:r>
              <a:r>
                <a:rPr lang="en-US" altLang="ko-KR" sz="2400" dirty="0"/>
                <a:t>12</a:t>
              </a:r>
              <a:r>
                <a:rPr lang="ko-KR" altLang="en-US" sz="2400" dirty="0"/>
                <a:t>발의 권총을 연달아 발사한다</a:t>
              </a:r>
              <a:r>
                <a:rPr lang="en-US" altLang="ko-KR" sz="2400" dirty="0"/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경로에 블록이 있으면 파괴한다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sp>
        <p:nvSpPr>
          <p:cNvPr id="258" name="Object 6">
            <a:extLst>
              <a:ext uri="{FF2B5EF4-FFF2-40B4-BE49-F238E27FC236}">
                <a16:creationId xmlns:a16="http://schemas.microsoft.com/office/drawing/2014/main" id="{DAA04E5D-9EA8-4BCB-8811-B656D9A9C91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99" name="Object 9">
            <a:extLst>
              <a:ext uri="{FF2B5EF4-FFF2-40B4-BE49-F238E27FC236}">
                <a16:creationId xmlns:a16="http://schemas.microsoft.com/office/drawing/2014/main" id="{A445E258-DA86-487B-A100-59091954B1F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1749176" y="2352975"/>
            <a:ext cx="5275803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 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820955" y="2352975"/>
            <a:ext cx="5275804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8046576" y="3084240"/>
            <a:ext cx="5671286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454671" y="2352975"/>
            <a:ext cx="6008376" cy="366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B102A-4600-44EF-B12F-0BCE2EC159F7}"/>
              </a:ext>
            </a:extLst>
          </p:cNvPr>
          <p:cNvGrpSpPr/>
          <p:nvPr/>
        </p:nvGrpSpPr>
        <p:grpSpPr>
          <a:xfrm>
            <a:off x="4724400" y="6515100"/>
            <a:ext cx="13411200" cy="2653100"/>
            <a:chOff x="4724400" y="6667500"/>
            <a:chExt cx="13411200" cy="26531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39D49-FEFE-4CED-93AF-5F1E84FAF65E}"/>
                </a:ext>
              </a:extLst>
            </p:cNvPr>
            <p:cNvSpPr txBox="1"/>
            <p:nvPr/>
          </p:nvSpPr>
          <p:spPr>
            <a:xfrm>
              <a:off x="4724400" y="6667500"/>
              <a:ext cx="25827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Rockwell" panose="02060603020205020403" pitchFamily="18" charset="0"/>
                </a:rPr>
                <a:t>제한 요건</a:t>
              </a:r>
              <a:endParaRPr lang="en-US" altLang="ko-KR" sz="4400" dirty="0">
                <a:latin typeface="Rockwell" panose="02060603020205020403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DD5F6A-C70E-42CE-A9BC-819FF043A61D}"/>
                </a:ext>
              </a:extLst>
            </p:cNvPr>
            <p:cNvSpPr txBox="1"/>
            <p:nvPr/>
          </p:nvSpPr>
          <p:spPr>
            <a:xfrm>
              <a:off x="4953000" y="7520107"/>
              <a:ext cx="13182600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Bauhaus 93" panose="04030905020B02020C02" pitchFamily="82" charset="0"/>
                </a:rPr>
                <a:t>- </a:t>
              </a:r>
              <a:r>
                <a:rPr lang="ko-KR" altLang="en-US" sz="2800" dirty="0">
                  <a:latin typeface="Rockwell" panose="02060603020205020403" pitchFamily="18" charset="0"/>
                </a:rPr>
                <a:t>팀 내 그래픽 없어 유니티에서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구입하여 사용하는데 필요한 오브젝트들이 </a:t>
              </a:r>
              <a:br>
                <a:rPr lang="en-US" altLang="ko-KR" sz="2800" dirty="0">
                  <a:latin typeface="Rockwell" panose="02060603020205020403" pitchFamily="18" charset="0"/>
                </a:rPr>
              </a:br>
              <a:r>
                <a:rPr lang="en-US" altLang="ko-KR" sz="2800" dirty="0">
                  <a:latin typeface="Rockwell" panose="02060603020205020403" pitchFamily="18" charset="0"/>
                </a:rPr>
                <a:t>  </a:t>
              </a:r>
              <a:r>
                <a:rPr lang="ko-KR" altLang="en-US" sz="2800" dirty="0">
                  <a:latin typeface="Rockwell" panose="02060603020205020403" pitchFamily="18" charset="0"/>
                </a:rPr>
                <a:t>구입한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에셋에</a:t>
              </a:r>
              <a:r>
                <a:rPr lang="ko-KR" altLang="en-US" sz="2800" dirty="0">
                  <a:latin typeface="Rockwell" panose="02060603020205020403" pitchFamily="18" charset="0"/>
                </a:rPr>
                <a:t> 포함되어 있지 않으면 새로운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구입해야 한다</a:t>
              </a:r>
              <a:r>
                <a:rPr lang="en-US" altLang="ko-KR" sz="2800" dirty="0">
                  <a:latin typeface="Rockwell" panose="02060603020205020403" pitchFamily="18" charset="0"/>
                </a:rPr>
                <a:t>.</a:t>
              </a: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Rockwell" panose="02060603020205020403" pitchFamily="18" charset="0"/>
                </a:rPr>
                <a:t>1</a:t>
              </a:r>
              <a:br>
                <a:rPr lang="en-US" altLang="ko-KR" sz="2800" dirty="0">
                  <a:latin typeface="Rockwell" panose="02060603020205020403" pitchFamily="18" charset="0"/>
                </a:rPr>
              </a:br>
              <a:r>
                <a:rPr lang="en-US" altLang="ko-KR" sz="2800" dirty="0">
                  <a:latin typeface="Bauhaus 93" panose="04030905020B02020C02" pitchFamily="82" charset="0"/>
                </a:rPr>
                <a:t>- </a:t>
              </a:r>
              <a:r>
                <a:rPr lang="ko-KR" altLang="en-US" sz="2800" dirty="0">
                  <a:latin typeface="Rockwell" panose="02060603020205020403" pitchFamily="18" charset="0"/>
                </a:rPr>
                <a:t>사용하는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에셋의</a:t>
              </a:r>
              <a:r>
                <a:rPr lang="ko-KR" altLang="en-US" sz="2800" dirty="0">
                  <a:latin typeface="Rockwell" panose="02060603020205020403" pitchFamily="18" charset="0"/>
                </a:rPr>
                <a:t> 수정이 불가능하다</a:t>
              </a:r>
              <a:r>
                <a:rPr lang="en-US" altLang="ko-KR" sz="2800" dirty="0">
                  <a:latin typeface="Rockwell" panose="02060603020205020403" pitchFamily="18" charset="0"/>
                </a:rPr>
                <a:t>.</a:t>
              </a:r>
              <a:endParaRPr lang="ko-KR" altLang="en-US" sz="2800" dirty="0">
                <a:latin typeface="Rockwell" panose="02060603020205020403" pitchFamily="18" charset="0"/>
              </a:endParaRPr>
            </a:p>
            <a:p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34CCFA-5EA8-426F-89C0-4EB1D7868B74}"/>
              </a:ext>
            </a:extLst>
          </p:cNvPr>
          <p:cNvSpPr txBox="1"/>
          <p:nvPr/>
        </p:nvSpPr>
        <p:spPr>
          <a:xfrm>
            <a:off x="4953000" y="9093994"/>
            <a:ext cx="13182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ockwell" panose="02060603020205020403" pitchFamily="18" charset="0"/>
                <a:ea typeface="Batang" panose="02030600000101010101" pitchFamily="18" charset="-127"/>
              </a:rPr>
              <a:t>→</a:t>
            </a:r>
            <a:r>
              <a:rPr lang="ko-KR" altLang="en-US" sz="2800" dirty="0">
                <a:latin typeface="Rockwell" panose="02060603020205020403" pitchFamily="18" charset="0"/>
              </a:rPr>
              <a:t>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구입할 때 필요한 오브젝트가 최대한 포함된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구입하고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Rockwell" panose="02060603020205020403" pitchFamily="18" charset="0"/>
              </a:rPr>
              <a:t>     </a:t>
            </a:r>
            <a:r>
              <a:rPr lang="ko-KR" altLang="en-US" sz="2800" dirty="0">
                <a:latin typeface="Rockwell" panose="02060603020205020403" pitchFamily="18" charset="0"/>
              </a:rPr>
              <a:t>구입하는 </a:t>
            </a:r>
            <a:r>
              <a:rPr lang="ko-KR" altLang="en-US" sz="2800" dirty="0" err="1">
                <a:latin typeface="Rockwell" panose="02060603020205020403" pitchFamily="18" charset="0"/>
              </a:rPr>
              <a:t>에셋들의</a:t>
            </a:r>
            <a:r>
              <a:rPr lang="ko-KR" altLang="en-US" sz="2800" dirty="0">
                <a:latin typeface="Rockwell" panose="02060603020205020403" pitchFamily="18" charset="0"/>
              </a:rPr>
              <a:t> 전체적인 그래픽 컨셉을 맞추어 구매한다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352975"/>
            <a:ext cx="5896166" cy="3682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419600" y="1621676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연구주제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디자인 패턴을 적용하여 프레임워크 제작</a:t>
            </a:r>
            <a:endParaRPr lang="en-US" altLang="ko-KR" sz="40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 후 애니메이션 적용</a:t>
            </a:r>
            <a:endParaRPr lang="en-US" altLang="ko-KR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419600" y="4676388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이루고 싶은 것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400" dirty="0"/>
              <a:t>  </a:t>
            </a:r>
            <a:r>
              <a:rPr lang="ko-KR" altLang="en-US" sz="4000" dirty="0"/>
              <a:t>디자인 패턴 기법을 적용하여 프레임워크를 제작해 봄으로써</a:t>
            </a: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/>
              <a:t> 프로그램 설계 구현 문제가 발생했을 때 유연하게</a:t>
            </a:r>
            <a:r>
              <a:rPr lang="en-US" altLang="ko-KR" sz="4000" dirty="0"/>
              <a:t> </a:t>
            </a:r>
            <a:r>
              <a:rPr lang="ko-KR" altLang="en-US" sz="4000" dirty="0"/>
              <a:t>대처할 수</a:t>
            </a: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/>
              <a:t> 있는 능력을 기른다</a:t>
            </a:r>
            <a:r>
              <a:rPr lang="en-US" altLang="ko-KR" sz="4000" dirty="0"/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파악하고 애니메이션을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모델에 적용해 봄으로써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모델구조와 렌더링 파이프라인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의 이해를 높인다</a:t>
            </a:r>
            <a:r>
              <a:rPr lang="en-US" altLang="ko-KR" sz="4000" dirty="0"/>
              <a:t>.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648200" y="1485900"/>
            <a:ext cx="14097000" cy="8096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ea typeface="에스코어 드림 4 Regular" panose="020B0503030302020204"/>
              </a:rPr>
              <a:t>연구주제 </a:t>
            </a:r>
            <a:r>
              <a:rPr lang="en-US" altLang="ko-KR" sz="4800" dirty="0">
                <a:ea typeface="에스코어 드림 4 Regular" panose="020B0503030302020204"/>
              </a:rPr>
              <a:t>&amp; </a:t>
            </a:r>
            <a:r>
              <a:rPr lang="ko-KR" altLang="en-US" sz="4800" dirty="0">
                <a:ea typeface="에스코어 드림 4 Regular" panose="020B0503030302020204"/>
              </a:rPr>
              <a:t>이루고 싶은 것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AWS</a:t>
            </a:r>
            <a:r>
              <a:rPr lang="ko-KR" altLang="en-US" sz="4800" dirty="0">
                <a:ea typeface="에스코어 드림 4 Regular" panose="020B0503030302020204"/>
              </a:rPr>
              <a:t>을 통한 </a:t>
            </a:r>
            <a:r>
              <a:rPr lang="en-US" altLang="ko-KR" sz="4800" dirty="0">
                <a:ea typeface="에스코어 드림 4 Regular" panose="020B0503030302020204"/>
              </a:rPr>
              <a:t>DB</a:t>
            </a:r>
            <a:r>
              <a:rPr lang="ko-KR" altLang="en-US" sz="4800" dirty="0">
                <a:ea typeface="에스코어 드림 4 Regular" panose="020B0503030302020204"/>
              </a:rPr>
              <a:t>관리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RDS(</a:t>
            </a:r>
            <a:r>
              <a:rPr lang="en-US" altLang="ko-KR" sz="4800" dirty="0" err="1">
                <a:ea typeface="에스코어 드림 4 Regular" panose="020B0503030302020204"/>
              </a:rPr>
              <a:t>mysql</a:t>
            </a:r>
            <a:r>
              <a:rPr lang="en-US" altLang="ko-KR" sz="4800" dirty="0">
                <a:ea typeface="에스코어 드림 4 Regular" panose="020B0503030302020204"/>
              </a:rPr>
              <a:t>)</a:t>
            </a: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DynamoDB(</a:t>
            </a:r>
            <a:r>
              <a:rPr lang="en-US" altLang="ko-KR" sz="4800" dirty="0" err="1">
                <a:ea typeface="에스코어 드림 4 Regular" panose="020B0503030302020204"/>
              </a:rPr>
              <a:t>nosql</a:t>
            </a:r>
            <a:r>
              <a:rPr lang="en-US" altLang="ko-KR" sz="4800" dirty="0">
                <a:ea typeface="에스코어 드림 4 Regular" panose="020B0503030302020204"/>
              </a:rPr>
              <a:t>))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IOCP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>
                <a:ea typeface="에스코어 드림 4 Regular" panose="020B0503030302020204"/>
              </a:rPr>
              <a:t>패킷 최적화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JWT(JSON Web Token)</a:t>
            </a:r>
            <a:r>
              <a:rPr lang="ko-KR" altLang="en-US" sz="4800" dirty="0">
                <a:ea typeface="에스코어 드림 4 Regular" panose="020B0503030302020204"/>
              </a:rPr>
              <a:t> 통한 로그인 데이터 관리</a:t>
            </a:r>
            <a:endParaRPr lang="en-US" altLang="ko-KR" sz="12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200" dirty="0">
              <a:ea typeface="에스코어 드림 4 Regular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5013051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81798-33A9-402D-AA6D-5A89E40088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409" y="1322779"/>
            <a:ext cx="6354984" cy="3578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515100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53327" y="4610100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681798-33A9-402D-AA6D-5A89E4008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16" y="1322779"/>
            <a:ext cx="6354984" cy="35787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9399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3657600" y="1790700"/>
            <a:ext cx="71915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32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endParaRPr lang="en-US" altLang="ko-KR" sz="13200" b="1" kern="0" spc="500" dirty="0">
              <a:solidFill>
                <a:srgbClr val="000000"/>
              </a:solidFill>
              <a:latin typeface="Rockwell" panose="02060603020205020403" pitchFamily="18" charset="0"/>
              <a:cs typeface="Futura Bk BT" pitchFamily="34" charset="0"/>
            </a:endParaRPr>
          </a:p>
          <a:p>
            <a:pPr algn="just"/>
            <a:r>
              <a:rPr lang="ko-KR" altLang="en-US" sz="132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356221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205518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900"/>
            <a:ext cx="9471344" cy="1446550"/>
            <a:chOff x="4473256" y="952500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870393" y="952500"/>
              <a:ext cx="1435412" cy="1446550"/>
              <a:chOff x="12285932" y="3404563"/>
              <a:chExt cx="830299" cy="24971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356636" y="3404563"/>
                <a:ext cx="759595" cy="2497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1124698" y="4697341"/>
                <a:ext cx="2365621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9689E9DE-C0E8-45B0-B444-1FB1E564DB5A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6A267A35-016E-4BD6-9614-1E36FBE3D5FE}"/>
              </a:ext>
            </a:extLst>
          </p:cNvPr>
          <p:cNvSpPr txBox="1"/>
          <p:nvPr/>
        </p:nvSpPr>
        <p:spPr>
          <a:xfrm>
            <a:off x="4495800" y="1638300"/>
            <a:ext cx="14461756" cy="81327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시간이 지나면 충전되는 탄환을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탄환을 소모하여 공격을 할 수 있고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투사체는 조준 시 보이는 경로를 따라 발사 된다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캐릭터들은 게이지를 채워 사용할 수 있는 스킬을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투사체의 속도는 눈으로 보고 피할 수 있는 속도이다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플레이어들은 날아오는 적의 투사체를 컨트롤을 통해서 회피함과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동시에 자신의 공격을 적에게 적중하여 게임 모드 별 승리조건을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달성하는 것이 목표이다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0F4569B-2E1E-45A9-A3AB-DEFCD0EE7427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3BA24F-248B-4CC2-817F-B0D4A349DFD8}"/>
              </a:ext>
            </a:extLst>
          </p:cNvPr>
          <p:cNvGrpSpPr/>
          <p:nvPr/>
        </p:nvGrpSpPr>
        <p:grpSpPr>
          <a:xfrm>
            <a:off x="4418900" y="1897593"/>
            <a:ext cx="21072207" cy="3202008"/>
            <a:chOff x="5473599" y="1542028"/>
            <a:chExt cx="21072207" cy="32020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48C57-AF55-44BA-94A1-ED0933031AC2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FD774A-8A5B-494C-A70F-B948EFF5A816}"/>
                </a:ext>
              </a:extLst>
            </p:cNvPr>
            <p:cNvSpPr/>
            <p:nvPr/>
          </p:nvSpPr>
          <p:spPr>
            <a:xfrm>
              <a:off x="5743206" y="2651155"/>
              <a:ext cx="20802600" cy="2092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적 플레이어를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500" dirty="0"/>
                <a:t>총합 보석을 </a:t>
              </a:r>
              <a:r>
                <a:rPr lang="en-US" altLang="ko-KR" sz="2500" dirty="0"/>
                <a:t>10</a:t>
              </a:r>
              <a:r>
                <a:rPr lang="ko-KR" altLang="en-US" sz="2500" dirty="0"/>
                <a:t>개 이상 얻은 상태에서</a:t>
              </a:r>
              <a:r>
                <a:rPr lang="en-US" altLang="ko-KR" sz="2500" dirty="0"/>
                <a:t> </a:t>
              </a:r>
              <a:r>
                <a:rPr lang="ko-KR" altLang="en-US" sz="2500" dirty="0"/>
                <a:t>카운트다운이 종료될 때까지 버틴 플레이어가 승리합니다</a:t>
              </a:r>
              <a:r>
                <a:rPr lang="en-US" altLang="ko-KR" sz="2500" dirty="0"/>
                <a:t>.</a:t>
              </a:r>
              <a:endParaRPr lang="en-US" altLang="ko-KR" sz="25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DFAD8F-CE31-47AF-A5E7-E45C5A931644}"/>
              </a:ext>
            </a:extLst>
          </p:cNvPr>
          <p:cNvGrpSpPr/>
          <p:nvPr/>
        </p:nvGrpSpPr>
        <p:grpSpPr>
          <a:xfrm>
            <a:off x="4397056" y="5753100"/>
            <a:ext cx="14754831" cy="3994997"/>
            <a:chOff x="4687857" y="4401383"/>
            <a:chExt cx="14754831" cy="399499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B6A238-639F-4409-B03E-8B8AB74D4686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2CC1609-AD97-4AE6-8674-DF4301035E23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적 플레이어를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사냥하면 적의 머리 위에 표시된 개수만큼 별을 획득합니다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적을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플레이어가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모드 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852354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4077870"/>
            <a:ext cx="1912501" cy="1421477"/>
            <a:chOff x="5366158" y="1373054"/>
            <a:chExt cx="1459686" cy="108492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781006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373054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512911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518931" y="3236326"/>
            <a:ext cx="1278556" cy="336141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12C7B03-ACD0-4EEF-8A1D-121CBA10F13D}"/>
              </a:ext>
            </a:extLst>
          </p:cNvPr>
          <p:cNvGrpSpPr/>
          <p:nvPr/>
        </p:nvGrpSpPr>
        <p:grpSpPr>
          <a:xfrm>
            <a:off x="5332703" y="3058726"/>
            <a:ext cx="414873" cy="504448"/>
            <a:chOff x="1171678" y="1478804"/>
            <a:chExt cx="316800" cy="385201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8B0BA598-A10F-4344-A4BA-7CD16DE501B8}"/>
                </a:ext>
              </a:extLst>
            </p:cNvPr>
            <p:cNvGrpSpPr/>
            <p:nvPr/>
          </p:nvGrpSpPr>
          <p:grpSpPr>
            <a:xfrm>
              <a:off x="1171678" y="1478804"/>
              <a:ext cx="316800" cy="385200"/>
              <a:chOff x="1171678" y="1478804"/>
              <a:chExt cx="306602" cy="375808"/>
            </a:xfrm>
          </p:grpSpPr>
          <p:sp>
            <p:nvSpPr>
              <p:cNvPr id="70" name="이등변 삼각형 69">
                <a:extLst>
                  <a:ext uri="{FF2B5EF4-FFF2-40B4-BE49-F238E27FC236}">
                    <a16:creationId xmlns:a16="http://schemas.microsoft.com/office/drawing/2014/main" id="{7ACD80EC-75A5-4FD9-859C-A835AB271D6C}"/>
                  </a:ext>
                </a:extLst>
              </p:cNvPr>
              <p:cNvSpPr/>
              <p:nvPr/>
            </p:nvSpPr>
            <p:spPr>
              <a:xfrm>
                <a:off x="1171678" y="1478804"/>
                <a:ext cx="306602" cy="264312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이등변 삼각형 70">
                <a:extLst>
                  <a:ext uri="{FF2B5EF4-FFF2-40B4-BE49-F238E27FC236}">
                    <a16:creationId xmlns:a16="http://schemas.microsoft.com/office/drawing/2014/main" id="{E3D76D88-50BD-4CB7-A39C-E87908C63068}"/>
                  </a:ext>
                </a:extLst>
              </p:cNvPr>
              <p:cNvSpPr/>
              <p:nvPr/>
            </p:nvSpPr>
            <p:spPr>
              <a:xfrm rot="10800000">
                <a:off x="1171678" y="1590300"/>
                <a:ext cx="306602" cy="264312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FABFB63-0063-48F7-8423-4FC2F837C5A1}"/>
                </a:ext>
              </a:extLst>
            </p:cNvPr>
            <p:cNvGrpSpPr/>
            <p:nvPr/>
          </p:nvGrpSpPr>
          <p:grpSpPr>
            <a:xfrm>
              <a:off x="1181876" y="1488196"/>
              <a:ext cx="306602" cy="375809"/>
              <a:chOff x="1421971" y="2695161"/>
              <a:chExt cx="306602" cy="375809"/>
            </a:xfrm>
          </p:grpSpPr>
          <p:sp>
            <p:nvSpPr>
              <p:cNvPr id="68" name="이등변 삼각형 67">
                <a:extLst>
                  <a:ext uri="{FF2B5EF4-FFF2-40B4-BE49-F238E27FC236}">
                    <a16:creationId xmlns:a16="http://schemas.microsoft.com/office/drawing/2014/main" id="{3CC55FFD-DFED-4AFD-AB9B-AABC6186B8A2}"/>
                  </a:ext>
                </a:extLst>
              </p:cNvPr>
              <p:cNvSpPr/>
              <p:nvPr/>
            </p:nvSpPr>
            <p:spPr>
              <a:xfrm rot="10800000">
                <a:off x="1421971" y="2806658"/>
                <a:ext cx="306602" cy="26431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이등변 삼각형 68">
                <a:extLst>
                  <a:ext uri="{FF2B5EF4-FFF2-40B4-BE49-F238E27FC236}">
                    <a16:creationId xmlns:a16="http://schemas.microsoft.com/office/drawing/2014/main" id="{B8E225E6-CDA9-4A6C-8A40-71157352DF73}"/>
                  </a:ext>
                </a:extLst>
              </p:cNvPr>
              <p:cNvSpPr/>
              <p:nvPr/>
            </p:nvSpPr>
            <p:spPr>
              <a:xfrm>
                <a:off x="1421971" y="2695161"/>
                <a:ext cx="306602" cy="26431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6026979" y="297316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546706" y="3238130"/>
            <a:ext cx="1314216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94323C3-CF5A-4083-9475-31CBEF53434B}"/>
              </a:ext>
            </a:extLst>
          </p:cNvPr>
          <p:cNvGrpSpPr/>
          <p:nvPr/>
        </p:nvGrpSpPr>
        <p:grpSpPr>
          <a:xfrm>
            <a:off x="16598103" y="3068669"/>
            <a:ext cx="417717" cy="507907"/>
            <a:chOff x="1171678" y="1478804"/>
            <a:chExt cx="316800" cy="385201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5AAA0B9-161E-43F8-9A77-F643562BFD00}"/>
                </a:ext>
              </a:extLst>
            </p:cNvPr>
            <p:cNvGrpSpPr/>
            <p:nvPr/>
          </p:nvGrpSpPr>
          <p:grpSpPr>
            <a:xfrm>
              <a:off x="1171678" y="1478804"/>
              <a:ext cx="316800" cy="385200"/>
              <a:chOff x="1171678" y="1478804"/>
              <a:chExt cx="306602" cy="375808"/>
            </a:xfrm>
          </p:grpSpPr>
          <p:sp>
            <p:nvSpPr>
              <p:cNvPr id="80" name="이등변 삼각형 79">
                <a:extLst>
                  <a:ext uri="{FF2B5EF4-FFF2-40B4-BE49-F238E27FC236}">
                    <a16:creationId xmlns:a16="http://schemas.microsoft.com/office/drawing/2014/main" id="{15ACDCB5-55F8-4449-9742-7DD102F30558}"/>
                  </a:ext>
                </a:extLst>
              </p:cNvPr>
              <p:cNvSpPr/>
              <p:nvPr/>
            </p:nvSpPr>
            <p:spPr>
              <a:xfrm>
                <a:off x="1171678" y="1478804"/>
                <a:ext cx="306602" cy="264312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FB5B9685-65AE-4B78-842D-A033F7CD0C51}"/>
                  </a:ext>
                </a:extLst>
              </p:cNvPr>
              <p:cNvSpPr/>
              <p:nvPr/>
            </p:nvSpPr>
            <p:spPr>
              <a:xfrm rot="10800000">
                <a:off x="1171678" y="1590300"/>
                <a:ext cx="306602" cy="264312"/>
              </a:xfrm>
              <a:prstGeom prst="triangle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4D046C6-017F-4BAE-B9D9-6755C7E2D17F}"/>
                </a:ext>
              </a:extLst>
            </p:cNvPr>
            <p:cNvGrpSpPr/>
            <p:nvPr/>
          </p:nvGrpSpPr>
          <p:grpSpPr>
            <a:xfrm>
              <a:off x="1181876" y="1488196"/>
              <a:ext cx="306602" cy="375809"/>
              <a:chOff x="1421971" y="2695161"/>
              <a:chExt cx="306602" cy="375809"/>
            </a:xfrm>
          </p:grpSpPr>
          <p:sp>
            <p:nvSpPr>
              <p:cNvPr id="78" name="이등변 삼각형 77">
                <a:extLst>
                  <a:ext uri="{FF2B5EF4-FFF2-40B4-BE49-F238E27FC236}">
                    <a16:creationId xmlns:a16="http://schemas.microsoft.com/office/drawing/2014/main" id="{3A01A1FD-B2B8-419A-8E8C-388F44862E19}"/>
                  </a:ext>
                </a:extLst>
              </p:cNvPr>
              <p:cNvSpPr/>
              <p:nvPr/>
            </p:nvSpPr>
            <p:spPr>
              <a:xfrm rot="10800000">
                <a:off x="1421971" y="2806658"/>
                <a:ext cx="306602" cy="26431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이등변 삼각형 78">
                <a:extLst>
                  <a:ext uri="{FF2B5EF4-FFF2-40B4-BE49-F238E27FC236}">
                    <a16:creationId xmlns:a16="http://schemas.microsoft.com/office/drawing/2014/main" id="{7126249C-0F09-4CBC-8B71-DE7043876C25}"/>
                  </a:ext>
                </a:extLst>
              </p:cNvPr>
              <p:cNvSpPr/>
              <p:nvPr/>
            </p:nvSpPr>
            <p:spPr>
              <a:xfrm>
                <a:off x="1421971" y="2695161"/>
                <a:ext cx="306602" cy="264312"/>
              </a:xfrm>
              <a:prstGeom prst="triangl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5840516" y="2973169"/>
            <a:ext cx="50366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990949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770813" y="2943170"/>
            <a:ext cx="6495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1:27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848100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4370974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4370974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4170918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344925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381661" y="4025865"/>
            <a:ext cx="381000" cy="1335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97000" y="4437528"/>
            <a:ext cx="381000" cy="1335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443296" y="4981852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5281227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CD91B27-0406-466C-A6A3-FDAC449656F1}"/>
              </a:ext>
            </a:extLst>
          </p:cNvPr>
          <p:cNvSpPr/>
          <p:nvPr/>
        </p:nvSpPr>
        <p:spPr>
          <a:xfrm>
            <a:off x="9595696" y="5477671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380487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86517" y="2579472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924967" y="2579472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1864</TotalTime>
  <Words>904</Words>
  <Application>Microsoft Office PowerPoint</Application>
  <PresentationFormat>사용자 지정</PresentationFormat>
  <Paragraphs>296</Paragraphs>
  <Slides>22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?? ??</vt:lpstr>
      <vt:lpstr>Futura Bk BT</vt:lpstr>
      <vt:lpstr>맑은 고딕</vt:lpstr>
      <vt:lpstr>Batang</vt:lpstr>
      <vt:lpstr>에스코어 드림 2 ExtraLight</vt:lpstr>
      <vt:lpstr>에스코어 드림 4 Regular</vt:lpstr>
      <vt:lpstr>에스코어 드림 5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150</cp:revision>
  <dcterms:created xsi:type="dcterms:W3CDTF">2020-10-05T11:23:33Z</dcterms:created>
  <dcterms:modified xsi:type="dcterms:W3CDTF">2020-12-09T10:48:31Z</dcterms:modified>
</cp:coreProperties>
</file>